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9911" autoAdjust="0"/>
  </p:normalViewPr>
  <p:slideViewPr>
    <p:cSldViewPr snapToGrid="0">
      <p:cViewPr varScale="1">
        <p:scale>
          <a:sx n="57" d="100"/>
          <a:sy n="57" d="100"/>
        </p:scale>
        <p:origin x="84" y="1344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B302-F4DC-4547-9C74-CF794137D1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CASAS </a:t>
            </a:r>
            <a:r>
              <a:rPr lang="en-US" dirty="0"/>
              <a:t>R</a:t>
            </a:r>
            <a:r>
              <a:rPr lang="en-US" dirty="0" smtClean="0"/>
              <a:t>eports: Assess, Analyze and Adjust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dirty="0" smtClean="0"/>
              <a:t>Debbie Jensen</a:t>
            </a:r>
          </a:p>
          <a:p>
            <a:r>
              <a:rPr lang="en-US" dirty="0" smtClean="0"/>
              <a:t>Baldwin Park Adult and Community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020" y="666750"/>
            <a:ext cx="4457700" cy="6191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584174" y="1862895"/>
            <a:ext cx="2186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56%</a:t>
            </a:r>
          </a:p>
          <a:p>
            <a:r>
              <a:rPr lang="en-US" sz="3200" dirty="0" smtClean="0"/>
              <a:t>46%</a:t>
            </a:r>
          </a:p>
          <a:p>
            <a:r>
              <a:rPr lang="en-US" sz="3200" dirty="0" smtClean="0"/>
              <a:t>50%</a:t>
            </a:r>
          </a:p>
          <a:p>
            <a:r>
              <a:rPr lang="en-US" sz="3200" dirty="0" smtClean="0"/>
              <a:t>43%</a:t>
            </a:r>
          </a:p>
          <a:p>
            <a:r>
              <a:rPr lang="en-US" sz="3200" dirty="0" smtClean="0"/>
              <a:t>40%</a:t>
            </a:r>
          </a:p>
          <a:p>
            <a:r>
              <a:rPr lang="en-US" sz="3200" dirty="0" smtClean="0"/>
              <a:t>36%</a:t>
            </a:r>
          </a:p>
          <a:p>
            <a:r>
              <a:rPr lang="en-US" sz="3200" dirty="0" smtClean="0"/>
              <a:t>30%</a:t>
            </a:r>
          </a:p>
          <a:p>
            <a:r>
              <a:rPr lang="en-US" sz="3200" dirty="0" smtClean="0"/>
              <a:t>40%</a:t>
            </a:r>
          </a:p>
          <a:p>
            <a:r>
              <a:rPr lang="en-US" sz="3200" dirty="0" smtClean="0"/>
              <a:t>36%</a:t>
            </a:r>
          </a:p>
          <a:p>
            <a:r>
              <a:rPr lang="en-US" sz="3200" dirty="0" smtClean="0"/>
              <a:t>30%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4153316" y="2151717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74436" y="2694641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53317" y="3195801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74436" y="3703870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87688" y="4194898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77749" y="4599875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174436" y="5205248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87688" y="5924549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224131" y="6381749"/>
            <a:ext cx="1093304" cy="35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Math Class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435" y="2007340"/>
            <a:ext cx="8388626" cy="47935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74034" y="2503003"/>
            <a:ext cx="795128" cy="379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67138" y="5317434"/>
            <a:ext cx="1311965" cy="417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67139" y="5751443"/>
            <a:ext cx="1311965" cy="417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7138" y="4899990"/>
            <a:ext cx="1311965" cy="417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74034" y="3047168"/>
            <a:ext cx="795128" cy="332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Performance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46246" y="846195"/>
            <a:ext cx="4582022" cy="5844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490871" y="2209800"/>
            <a:ext cx="222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When might you use this report?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5658678" y="5327374"/>
            <a:ext cx="874644" cy="1530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Test 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412" y="1142999"/>
            <a:ext cx="5235266" cy="56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your textbooks for these competencies.</a:t>
            </a:r>
          </a:p>
          <a:p>
            <a:r>
              <a:rPr lang="en-US" dirty="0" smtClean="0"/>
              <a:t>Use Table of Contents for quick assignments.</a:t>
            </a:r>
          </a:p>
          <a:p>
            <a:r>
              <a:rPr lang="en-US" dirty="0" smtClean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1531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 quiz or challenge to assess how much information participants learned.</a:t>
            </a:r>
          </a:p>
          <a:p>
            <a:r>
              <a:rPr lang="en-US" dirty="0"/>
              <a:t>Survey participants to see if they found the training beneficial.</a:t>
            </a:r>
          </a:p>
        </p:txBody>
      </p:sp>
    </p:spTree>
    <p:extLst>
      <p:ext uri="{BB962C8B-B14F-4D97-AF65-F5344CB8AC3E}">
        <p14:creationId xmlns:p14="http://schemas.microsoft.com/office/powerpoint/2010/main" val="687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CASAS is a way of life.</a:t>
            </a:r>
            <a:endParaRPr lang="en-US" dirty="0"/>
          </a:p>
          <a:p>
            <a:r>
              <a:rPr lang="en-US" dirty="0" smtClean="0"/>
              <a:t>We can use it to guide our efforts to </a:t>
            </a:r>
            <a:r>
              <a:rPr lang="en-US" b="1" dirty="0" smtClean="0"/>
              <a:t>Assess </a:t>
            </a:r>
            <a:r>
              <a:rPr lang="en-US" dirty="0" smtClean="0"/>
              <a:t>our students, </a:t>
            </a:r>
            <a:r>
              <a:rPr lang="en-US" b="1" dirty="0" smtClean="0"/>
              <a:t>Analyze</a:t>
            </a:r>
            <a:r>
              <a:rPr lang="en-US" dirty="0" smtClean="0"/>
              <a:t> what they know and don’t know, and </a:t>
            </a:r>
            <a:r>
              <a:rPr lang="en-US" b="1" dirty="0" smtClean="0"/>
              <a:t>Adjust</a:t>
            </a:r>
            <a:r>
              <a:rPr lang="en-US" dirty="0" smtClean="0"/>
              <a:t> our teaching.</a:t>
            </a:r>
            <a:endParaRPr lang="en-US" dirty="0"/>
          </a:p>
          <a:p>
            <a:r>
              <a:rPr lang="en-US" dirty="0" smtClean="0"/>
              <a:t>Before you leave:</a:t>
            </a:r>
          </a:p>
          <a:p>
            <a:pPr marL="411480" lvl="1" indent="0">
              <a:buNone/>
            </a:pPr>
            <a:r>
              <a:rPr lang="en-US" dirty="0" smtClean="0"/>
              <a:t>1. Introduce the reports.</a:t>
            </a:r>
          </a:p>
          <a:p>
            <a:pPr marL="411480" lvl="1" indent="0">
              <a:buNone/>
            </a:pPr>
            <a:r>
              <a:rPr lang="en-US" dirty="0" smtClean="0"/>
              <a:t>2. Show you my favorites.</a:t>
            </a:r>
          </a:p>
          <a:p>
            <a:pPr marL="411480" lvl="1" indent="0">
              <a:buNone/>
            </a:pPr>
            <a:r>
              <a:rPr lang="en-US" dirty="0" smtClean="0"/>
              <a:t>3. Use the Performance Report</a:t>
            </a:r>
          </a:p>
          <a:p>
            <a:pPr lvl="2"/>
            <a:r>
              <a:rPr lang="en-US" dirty="0" smtClean="0"/>
              <a:t>Assess what the students don’t know</a:t>
            </a:r>
          </a:p>
          <a:p>
            <a:pPr lvl="2"/>
            <a:r>
              <a:rPr lang="en-US" dirty="0" smtClean="0"/>
              <a:t> Analyze what changes should be made</a:t>
            </a:r>
          </a:p>
          <a:p>
            <a:pPr lvl="2"/>
            <a:r>
              <a:rPr lang="en-US" dirty="0" smtClean="0"/>
              <a:t>Adjust teaching to reflect what the students need to learn.</a:t>
            </a:r>
          </a:p>
          <a:p>
            <a:pPr marL="411480" lvl="1" indent="0">
              <a:buNone/>
            </a:pPr>
            <a:r>
              <a:rPr lang="en-US" dirty="0" smtClean="0"/>
              <a:t>4. Practice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Scores,NRS,EFLs,Grade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533" y="619470"/>
            <a:ext cx="4534980" cy="62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en-US" dirty="0" smtClean="0"/>
              <a:t>Next-Assigned </a:t>
            </a:r>
            <a:r>
              <a:rPr lang="en-US" dirty="0"/>
              <a:t>Test</a:t>
            </a:r>
          </a:p>
          <a:p>
            <a:r>
              <a:rPr lang="en-US" dirty="0" smtClean="0"/>
              <a:t>Personal Score Report (on computer at test site)</a:t>
            </a:r>
            <a:endParaRPr lang="en-US" dirty="0"/>
          </a:p>
          <a:p>
            <a:r>
              <a:rPr lang="en-US" dirty="0" smtClean="0"/>
              <a:t>Skills Profile</a:t>
            </a:r>
          </a:p>
          <a:p>
            <a:pPr lvl="1"/>
            <a:r>
              <a:rPr lang="en-US" dirty="0" smtClean="0"/>
              <a:t>Individual Skills Profile</a:t>
            </a:r>
            <a:endParaRPr lang="en-US" dirty="0"/>
          </a:p>
          <a:p>
            <a:r>
              <a:rPr lang="en-US" dirty="0" smtClean="0"/>
              <a:t>Competency Performance*</a:t>
            </a:r>
          </a:p>
          <a:p>
            <a:pPr lvl="1"/>
            <a:r>
              <a:rPr lang="en-US" dirty="0" smtClean="0"/>
              <a:t>Student Performance</a:t>
            </a:r>
          </a:p>
          <a:p>
            <a:pPr lvl="1"/>
            <a:r>
              <a:rPr lang="en-US" dirty="0" smtClean="0"/>
              <a:t>Class Performance</a:t>
            </a:r>
          </a:p>
          <a:p>
            <a:pPr lvl="1"/>
            <a:r>
              <a:rPr lang="en-US" dirty="0" smtClean="0"/>
              <a:t>Agency Performance</a:t>
            </a:r>
          </a:p>
          <a:p>
            <a:r>
              <a:rPr lang="en-US" dirty="0" smtClean="0"/>
              <a:t>Test History—Student Test Summary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Message at the Testing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23032"/>
            <a:ext cx="6504427" cy="3886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542" y="2623032"/>
            <a:ext cx="5259860" cy="3886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Assigned Test</a:t>
            </a:r>
            <a:endParaRPr lang="en-US" dirty="0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4878" y="2474256"/>
            <a:ext cx="8067295" cy="3211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Oval 4"/>
          <p:cNvSpPr/>
          <p:nvPr/>
        </p:nvSpPr>
        <p:spPr>
          <a:xfrm>
            <a:off x="6957391" y="3743325"/>
            <a:ext cx="2325755" cy="234563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3" y="765313"/>
            <a:ext cx="10972800" cy="1066800"/>
          </a:xfrm>
        </p:spPr>
        <p:txBody>
          <a:bodyPr/>
          <a:lstStyle/>
          <a:p>
            <a:r>
              <a:rPr lang="en-US" dirty="0" smtClean="0"/>
              <a:t>Individual Skills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452" y="1572702"/>
            <a:ext cx="7056783" cy="51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09" y="918599"/>
            <a:ext cx="10972800" cy="1066800"/>
          </a:xfrm>
        </p:spPr>
        <p:txBody>
          <a:bodyPr/>
          <a:lstStyle/>
          <a:p>
            <a:r>
              <a:rPr lang="en-US" dirty="0" smtClean="0"/>
              <a:t>Student 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44" y="1687225"/>
            <a:ext cx="7480852" cy="50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struggling with?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2123617"/>
            <a:ext cx="5105262" cy="389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86" y="2123617"/>
            <a:ext cx="6350886" cy="38985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10601" y="1984469"/>
            <a:ext cx="636104" cy="38985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2297" y="2209800"/>
            <a:ext cx="636104" cy="38985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118</TotalTime>
  <Words>347</Words>
  <Application>Microsoft Office PowerPoint</Application>
  <PresentationFormat>Widescreen</PresentationFormat>
  <Paragraphs>66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Wingdings 2</vt:lpstr>
      <vt:lpstr>Training presentation</vt:lpstr>
      <vt:lpstr>CASAS Reports: Assess, Analyze and Adjust</vt:lpstr>
      <vt:lpstr>Introduction</vt:lpstr>
      <vt:lpstr>Scores,NRS,EFLs,Grade</vt:lpstr>
      <vt:lpstr>Types of Reports</vt:lpstr>
      <vt:lpstr>Final Message at the Testing Center</vt:lpstr>
      <vt:lpstr>Next Assigned Test</vt:lpstr>
      <vt:lpstr>Individual Skills Profile</vt:lpstr>
      <vt:lpstr>Student Performance</vt:lpstr>
      <vt:lpstr>What are they struggling with?</vt:lpstr>
      <vt:lpstr>Class Performance</vt:lpstr>
      <vt:lpstr>My Math Class</vt:lpstr>
      <vt:lpstr>Agency Performance</vt:lpstr>
      <vt:lpstr>Student Test Summary</vt:lpstr>
      <vt:lpstr>What’s Next?</vt:lpstr>
      <vt:lpstr>Assessment and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wa</dc:title>
  <dc:creator>Debra W. Jensen</dc:creator>
  <cp:lastModifiedBy>Overoye, Sage E.</cp:lastModifiedBy>
  <cp:revision>10</cp:revision>
  <dcterms:created xsi:type="dcterms:W3CDTF">2017-10-23T21:14:37Z</dcterms:created>
  <dcterms:modified xsi:type="dcterms:W3CDTF">2017-11-07T20:02:09Z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